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5"/>
  </p:notesMasterIdLst>
  <p:sldIdLst>
    <p:sldId id="278" r:id="rId2"/>
    <p:sldId id="277" r:id="rId3"/>
    <p:sldId id="279" r:id="rId4"/>
    <p:sldId id="280" r:id="rId5"/>
    <p:sldId id="281" r:id="rId6"/>
    <p:sldId id="282" r:id="rId7"/>
    <p:sldId id="290" r:id="rId8"/>
    <p:sldId id="283" r:id="rId9"/>
    <p:sldId id="284" r:id="rId10"/>
    <p:sldId id="285" r:id="rId11"/>
    <p:sldId id="286" r:id="rId12"/>
    <p:sldId id="287"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8" autoAdjust="0"/>
    <p:restoredTop sz="93957" autoAdjust="0"/>
  </p:normalViewPr>
  <p:slideViewPr>
    <p:cSldViewPr snapToGrid="0">
      <p:cViewPr varScale="1">
        <p:scale>
          <a:sx n="69" d="100"/>
          <a:sy n="69" d="100"/>
        </p:scale>
        <p:origin x="780"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8/15/2019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3</a:t>
            </a:fld>
            <a:endParaRPr lang="en-US"/>
          </a:p>
        </p:txBody>
      </p:sp>
    </p:spTree>
    <p:extLst>
      <p:ext uri="{BB962C8B-B14F-4D97-AF65-F5344CB8AC3E}">
        <p14:creationId xmlns:p14="http://schemas.microsoft.com/office/powerpoint/2010/main" val="3083243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60507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41051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6771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19900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919411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8/15/2019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096682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8/15/2019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907396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573390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558779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7976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891276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1877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8/15/2019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585645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8/15/2019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2918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8/15/2019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09127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81670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42031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48362D-825D-4A82-A0AE-0E1171E04A9C}" type="datetimeFigureOut">
              <a:rPr lang="en-US" smtClean="0"/>
              <a:t>8/15/2019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426750283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Physics 3 – Aug </a:t>
            </a:r>
            <a:r>
              <a:rPr lang="en-US" dirty="0" smtClean="0"/>
              <a:t>15, </a:t>
            </a:r>
            <a:r>
              <a:rPr lang="en-US" dirty="0"/>
              <a:t>2019</a:t>
            </a:r>
          </a:p>
        </p:txBody>
      </p:sp>
      <p:sp>
        <p:nvSpPr>
          <p:cNvPr id="3" name="Content Placeholder 2"/>
          <p:cNvSpPr>
            <a:spLocks noGrp="1"/>
          </p:cNvSpPr>
          <p:nvPr>
            <p:ph sz="half" idx="1"/>
          </p:nvPr>
        </p:nvSpPr>
        <p:spPr/>
        <p:txBody>
          <a:bodyPr>
            <a:normAutofit/>
          </a:bodyPr>
          <a:lstStyle/>
          <a:p>
            <a:r>
              <a:rPr lang="en-US" sz="2000" b="1" dirty="0" smtClean="0"/>
              <a:t>Objective:  </a:t>
            </a:r>
          </a:p>
          <a:p>
            <a:pPr lvl="1"/>
            <a:r>
              <a:rPr lang="en-US" sz="1800" b="1" dirty="0" smtClean="0"/>
              <a:t>6.1 Circular motion </a:t>
            </a:r>
          </a:p>
        </p:txBody>
      </p:sp>
      <p:sp>
        <p:nvSpPr>
          <p:cNvPr id="4" name="Content Placeholder 3"/>
          <p:cNvSpPr>
            <a:spLocks noGrp="1"/>
          </p:cNvSpPr>
          <p:nvPr>
            <p:ph sz="half" idx="2"/>
          </p:nvPr>
        </p:nvSpPr>
        <p:spPr>
          <a:xfrm>
            <a:off x="7250954" y="2667000"/>
            <a:ext cx="4825159" cy="3416300"/>
          </a:xfrm>
        </p:spPr>
        <p:txBody>
          <a:bodyPr>
            <a:normAutofit/>
          </a:bodyPr>
          <a:lstStyle/>
          <a:p>
            <a:r>
              <a:rPr lang="en-US" sz="2200" b="1" dirty="0" smtClean="0"/>
              <a:t>Agenda:</a:t>
            </a:r>
            <a:endParaRPr lang="en-US" sz="2000" b="1" dirty="0" smtClean="0"/>
          </a:p>
          <a:p>
            <a:pPr lvl="1"/>
            <a:r>
              <a:rPr lang="en-US" sz="2000" b="1" dirty="0" smtClean="0"/>
              <a:t>Centripetal acceleration</a:t>
            </a:r>
          </a:p>
          <a:p>
            <a:pPr lvl="1"/>
            <a:r>
              <a:rPr lang="en-US" sz="2000" b="1" dirty="0" smtClean="0"/>
              <a:t>Centripetal force</a:t>
            </a:r>
          </a:p>
          <a:p>
            <a:pPr lvl="1"/>
            <a:endParaRPr lang="en-US" sz="2000" b="1" dirty="0" smtClean="0"/>
          </a:p>
          <a:p>
            <a:pPr lvl="1"/>
            <a:endParaRPr lang="en-US" sz="2000" b="1" dirty="0"/>
          </a:p>
          <a:p>
            <a:endParaRPr lang="en-US" dirty="0"/>
          </a:p>
        </p:txBody>
      </p:sp>
      <p:sp>
        <p:nvSpPr>
          <p:cNvPr id="5" name="Rectangle 4"/>
          <p:cNvSpPr/>
          <p:nvPr/>
        </p:nvSpPr>
        <p:spPr>
          <a:xfrm>
            <a:off x="347389" y="3774976"/>
            <a:ext cx="7042761" cy="1569660"/>
          </a:xfrm>
          <a:prstGeom prst="rect">
            <a:avLst/>
          </a:prstGeom>
        </p:spPr>
        <p:txBody>
          <a:bodyPr wrap="square">
            <a:spAutoFit/>
          </a:bodyPr>
          <a:lstStyle/>
          <a:p>
            <a:r>
              <a:rPr lang="en-US" sz="2400" b="1" dirty="0"/>
              <a:t>P3 Challenge – </a:t>
            </a:r>
            <a:r>
              <a:rPr lang="en-US" sz="2400" b="1" dirty="0">
                <a:sym typeface="Euclid Extra" panose="02050502000505020303" pitchFamily="18" charset="2"/>
              </a:rPr>
              <a:t>A vintage 45 audio record makes 45 revolutions per minute. What are the period, frequency and angular frequency for the 45 record? </a:t>
            </a:r>
            <a:endParaRPr lang="en-US" sz="2400" b="1" dirty="0"/>
          </a:p>
        </p:txBody>
      </p:sp>
    </p:spTree>
    <p:extLst>
      <p:ext uri="{BB962C8B-B14F-4D97-AF65-F5344CB8AC3E}">
        <p14:creationId xmlns:p14="http://schemas.microsoft.com/office/powerpoint/2010/main" val="2333620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normAutofit/>
          </a:bodyPr>
          <a:lstStyle/>
          <a:p>
            <a:r>
              <a:rPr lang="en-US" sz="2800" b="1" dirty="0" smtClean="0"/>
              <a:t>Horizontal circular path: </a:t>
            </a:r>
          </a:p>
          <a:p>
            <a:r>
              <a:rPr lang="en-US" sz="2800" b="1" dirty="0" smtClean="0"/>
              <a:t>A 1500 kg car travels around a 75 m radius curve in the road. If the coefficient of static friction between the tires and the road is 0.75, what is the maximum speed the driver can go around this curve without slipping?</a:t>
            </a:r>
            <a:endParaRPr lang="en-US" sz="2800" b="1" dirty="0"/>
          </a:p>
        </p:txBody>
      </p:sp>
    </p:spTree>
    <p:extLst>
      <p:ext uri="{BB962C8B-B14F-4D97-AF65-F5344CB8AC3E}">
        <p14:creationId xmlns:p14="http://schemas.microsoft.com/office/powerpoint/2010/main" val="1655161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a:xfrm>
            <a:off x="1154955" y="2603500"/>
            <a:ext cx="9967474" cy="3416300"/>
          </a:xfrm>
        </p:spPr>
        <p:txBody>
          <a:bodyPr>
            <a:noAutofit/>
          </a:bodyPr>
          <a:lstStyle/>
          <a:p>
            <a:r>
              <a:rPr lang="en-US" sz="2400" b="1" dirty="0" smtClean="0"/>
              <a:t>Vertical circular path:</a:t>
            </a:r>
          </a:p>
          <a:p>
            <a:r>
              <a:rPr lang="en-US" sz="2400" b="1" dirty="0" smtClean="0"/>
              <a:t>A 0.25 kg pebble is placed in a 0.30 m long sling and rotated in a vertical circle with a frequency of 1.5 Hz. </a:t>
            </a:r>
          </a:p>
          <a:p>
            <a:r>
              <a:rPr lang="en-US" sz="2400" b="1" dirty="0" smtClean="0"/>
              <a:t>What is the centripetal acceleration? </a:t>
            </a:r>
          </a:p>
          <a:p>
            <a:r>
              <a:rPr lang="en-US" sz="2400" b="1" dirty="0" smtClean="0"/>
              <a:t>What is the centripetal force?</a:t>
            </a:r>
          </a:p>
          <a:p>
            <a:r>
              <a:rPr lang="en-US" sz="2400" b="1" dirty="0" smtClean="0"/>
              <a:t>What is the tension in the sling at the top of the circle?</a:t>
            </a:r>
          </a:p>
          <a:p>
            <a:r>
              <a:rPr lang="en-US" sz="2400" b="1" dirty="0" smtClean="0"/>
              <a:t>What is the tension in the sling at the bottom of the circle?</a:t>
            </a:r>
            <a:endParaRPr lang="en-US" sz="2400" b="1" dirty="0"/>
          </a:p>
        </p:txBody>
      </p:sp>
    </p:spTree>
    <p:extLst>
      <p:ext uri="{BB962C8B-B14F-4D97-AF65-F5344CB8AC3E}">
        <p14:creationId xmlns:p14="http://schemas.microsoft.com/office/powerpoint/2010/main" val="2669507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a:xfrm>
            <a:off x="1154955" y="2603500"/>
            <a:ext cx="9917598" cy="3416300"/>
          </a:xfrm>
        </p:spPr>
        <p:txBody>
          <a:bodyPr>
            <a:noAutofit/>
          </a:bodyPr>
          <a:lstStyle/>
          <a:p>
            <a:r>
              <a:rPr lang="en-US" sz="2400" b="1" dirty="0" smtClean="0"/>
              <a:t>Banked curve:</a:t>
            </a:r>
          </a:p>
          <a:p>
            <a:r>
              <a:rPr lang="en-US" sz="2400" b="1" dirty="0"/>
              <a:t>A 1500 kg car travels around a 75 m radius curve in the road. If the coefficient of static friction between the tires and the road is 0.75, what is the maximum speed the driver can go around this curve without </a:t>
            </a:r>
            <a:r>
              <a:rPr lang="en-US" sz="2400" b="1" dirty="0" smtClean="0"/>
              <a:t>slipping if the road bed is banked at 20</a:t>
            </a:r>
            <a:r>
              <a:rPr lang="en-US" sz="2400" b="1" dirty="0" smtClean="0">
                <a:sym typeface="Euclid Symbol" panose="05050102010706020507" pitchFamily="18" charset="2"/>
              </a:rPr>
              <a:t></a:t>
            </a:r>
            <a:r>
              <a:rPr lang="en-US" sz="2400" b="1" dirty="0" smtClean="0"/>
              <a:t>?</a:t>
            </a:r>
          </a:p>
          <a:p>
            <a:endParaRPr lang="en-US" sz="2400" b="1" dirty="0"/>
          </a:p>
          <a:p>
            <a:r>
              <a:rPr lang="en-US" sz="2400" b="1" dirty="0" smtClean="0"/>
              <a:t>If the road surface gets icy, and approximates a frictionless surface, how fast can the driver go around the banked curve?</a:t>
            </a:r>
            <a:endParaRPr lang="en-US" sz="2400" b="1" dirty="0"/>
          </a:p>
        </p:txBody>
      </p:sp>
    </p:spTree>
    <p:extLst>
      <p:ext uri="{BB962C8B-B14F-4D97-AF65-F5344CB8AC3E}">
        <p14:creationId xmlns:p14="http://schemas.microsoft.com/office/powerpoint/2010/main" val="3819943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02978" y="2566713"/>
            <a:ext cx="9541486" cy="3416300"/>
          </a:xfrm>
        </p:spPr>
        <p:txBody>
          <a:bodyPr>
            <a:normAutofit fontScale="77500" lnSpcReduction="20000"/>
          </a:bodyPr>
          <a:lstStyle/>
          <a:p>
            <a:r>
              <a:rPr lang="en-US" sz="3000" b="1" dirty="0" smtClean="0">
                <a:sym typeface="Euclid Extra" panose="02050502000505020303" pitchFamily="18" charset="2"/>
              </a:rPr>
              <a:t>Exit Slip- A 0.35 kg mass on a string rotates in a horizontal circle with a radius of 0.75 m on the top of a frictionless table with a hole in the middle. A 1.20 kg mass </a:t>
            </a:r>
            <a:r>
              <a:rPr lang="en-US" sz="3000" b="1" dirty="0" smtClean="0">
                <a:sym typeface="Euclid Extra" panose="02050502000505020303" pitchFamily="18" charset="2"/>
              </a:rPr>
              <a:t>hangs stationary </a:t>
            </a:r>
            <a:r>
              <a:rPr lang="en-US" sz="3000" b="1" dirty="0" smtClean="0">
                <a:sym typeface="Euclid Extra" panose="02050502000505020303" pitchFamily="18" charset="2"/>
              </a:rPr>
              <a:t>from the end of the string. A) What is the centripetal acceleration of the rotating mass? B) What is the velocity of the rotating mass?</a:t>
            </a:r>
          </a:p>
          <a:p>
            <a:endParaRPr lang="en-US" sz="2400" b="1" dirty="0">
              <a:sym typeface="Euclid Extra" panose="02050502000505020303" pitchFamily="18" charset="2"/>
            </a:endParaRPr>
          </a:p>
          <a:p>
            <a:r>
              <a:rPr lang="en-US" sz="2000" b="1" dirty="0" smtClean="0"/>
              <a:t>What’s Due on April 5?  (Pending assignments to complete.)</a:t>
            </a:r>
          </a:p>
          <a:p>
            <a:pPr lvl="1"/>
            <a:r>
              <a:rPr lang="en-US" sz="2000" b="1" dirty="0">
                <a:solidFill>
                  <a:schemeClr val="bg2">
                    <a:lumMod val="25000"/>
                  </a:schemeClr>
                </a:solidFill>
              </a:rPr>
              <a:t>Read </a:t>
            </a:r>
            <a:r>
              <a:rPr lang="en-US" sz="2000" b="1" dirty="0" smtClean="0">
                <a:solidFill>
                  <a:schemeClr val="bg2">
                    <a:lumMod val="25000"/>
                  </a:schemeClr>
                </a:solidFill>
              </a:rPr>
              <a:t>6.1 p257 # 1-14</a:t>
            </a:r>
            <a:endParaRPr lang="en-US" sz="2000" b="1" dirty="0" smtClean="0"/>
          </a:p>
          <a:p>
            <a:r>
              <a:rPr lang="en-US" sz="2400" b="1" dirty="0" smtClean="0"/>
              <a:t>What’s Next?  (How to prepare for the next day)</a:t>
            </a:r>
          </a:p>
          <a:p>
            <a:pPr lvl="1"/>
            <a:r>
              <a:rPr lang="en-US" sz="2000" b="1" dirty="0" smtClean="0">
                <a:solidFill>
                  <a:schemeClr val="bg2">
                    <a:lumMod val="25000"/>
                  </a:schemeClr>
                </a:solidFill>
              </a:rPr>
              <a:t>Scan</a:t>
            </a:r>
            <a:r>
              <a:rPr lang="en-US" sz="2000" b="1" dirty="0" smtClean="0">
                <a:solidFill>
                  <a:schemeClr val="bg2">
                    <a:lumMod val="25000"/>
                  </a:schemeClr>
                </a:solidFill>
              </a:rPr>
              <a:t> </a:t>
            </a:r>
            <a:r>
              <a:rPr lang="en-US" sz="2000" b="1" dirty="0" smtClean="0">
                <a:solidFill>
                  <a:schemeClr val="bg2">
                    <a:lumMod val="25000"/>
                  </a:schemeClr>
                </a:solidFill>
              </a:rPr>
              <a:t>6.2 p259 - 263 </a:t>
            </a:r>
            <a:r>
              <a:rPr lang="en-US" sz="2000" b="1" dirty="0">
                <a:solidFill>
                  <a:schemeClr val="bg2">
                    <a:lumMod val="25000"/>
                  </a:schemeClr>
                </a:solidFill>
              </a:rPr>
              <a:t>about </a:t>
            </a:r>
            <a:r>
              <a:rPr lang="en-US" sz="2000" b="1" dirty="0" smtClean="0">
                <a:solidFill>
                  <a:schemeClr val="bg2">
                    <a:lumMod val="25000"/>
                  </a:schemeClr>
                </a:solidFill>
              </a:rPr>
              <a:t>Gravity</a:t>
            </a:r>
            <a:endParaRPr lang="en-US" sz="2000" b="1" dirty="0"/>
          </a:p>
          <a:p>
            <a:pPr lvl="1"/>
            <a:endParaRPr lang="en-US" sz="2200" b="1" dirty="0" smtClean="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Describing circular motion</a:t>
            </a:r>
            <a:endParaRPr lang="en-US" dirty="0"/>
          </a:p>
        </p:txBody>
      </p:sp>
      <p:sp>
        <p:nvSpPr>
          <p:cNvPr id="3" name="Content Placeholder 2"/>
          <p:cNvSpPr>
            <a:spLocks noGrp="1"/>
          </p:cNvSpPr>
          <p:nvPr>
            <p:ph idx="1"/>
          </p:nvPr>
        </p:nvSpPr>
        <p:spPr/>
        <p:txBody>
          <a:bodyPr>
            <a:normAutofit/>
          </a:bodyPr>
          <a:lstStyle/>
          <a:p>
            <a:r>
              <a:rPr lang="en-US" sz="2000" b="1" dirty="0" smtClean="0"/>
              <a:t>First, an assumption: For </a:t>
            </a:r>
            <a:r>
              <a:rPr lang="en-US" sz="2000" b="1" dirty="0" err="1" smtClean="0"/>
              <a:t>Ch</a:t>
            </a:r>
            <a:r>
              <a:rPr lang="en-US" sz="2000" b="1" dirty="0" smtClean="0"/>
              <a:t> 6, we will only look at circular motion at a </a:t>
            </a:r>
            <a:r>
              <a:rPr lang="en-US" sz="2000" b="1" u="sng" dirty="0" smtClean="0"/>
              <a:t>constant speed</a:t>
            </a:r>
            <a:r>
              <a:rPr lang="en-US" sz="2000" b="1" dirty="0" smtClean="0"/>
              <a:t>. </a:t>
            </a:r>
          </a:p>
          <a:p>
            <a:pPr lvl="1"/>
            <a:r>
              <a:rPr lang="en-US" sz="1800" b="1" dirty="0" smtClean="0"/>
              <a:t>Cases were the speed along a circular path is increasing or decreasing will be considered next unit when we look at rotation in Option B.1.</a:t>
            </a:r>
          </a:p>
          <a:p>
            <a:r>
              <a:rPr lang="en-US" sz="2000" b="1" dirty="0" smtClean="0"/>
              <a:t>This constant </a:t>
            </a:r>
            <a:r>
              <a:rPr lang="en-US" sz="2000" b="1" u="sng" dirty="0" smtClean="0"/>
              <a:t>speed</a:t>
            </a:r>
            <a:r>
              <a:rPr lang="en-US" sz="2000" b="1" dirty="0" smtClean="0"/>
              <a:t> will be v = 2</a:t>
            </a:r>
            <a:r>
              <a:rPr lang="en-US" sz="2000" b="1" dirty="0" smtClean="0">
                <a:sym typeface="Euclid Symbol" panose="05050102010706020507" pitchFamily="18" charset="2"/>
              </a:rPr>
              <a:t>r / T  where r is the radius of the circle described by the motion and T is the time required for one revolution.</a:t>
            </a:r>
          </a:p>
          <a:p>
            <a:r>
              <a:rPr lang="en-US" sz="2000" b="1" dirty="0" smtClean="0">
                <a:sym typeface="Euclid Symbol" panose="05050102010706020507" pitchFamily="18" charset="2"/>
              </a:rPr>
              <a:t>T is also known as the </a:t>
            </a:r>
            <a:r>
              <a:rPr lang="en-US" sz="2000" b="1" u="sng" dirty="0" smtClean="0">
                <a:sym typeface="Euclid Symbol" panose="05050102010706020507" pitchFamily="18" charset="2"/>
              </a:rPr>
              <a:t>period</a:t>
            </a:r>
            <a:r>
              <a:rPr lang="en-US" sz="2000" b="1" dirty="0" smtClean="0">
                <a:sym typeface="Euclid Symbol" panose="05050102010706020507" pitchFamily="18" charset="2"/>
              </a:rPr>
              <a:t> of the motion.</a:t>
            </a:r>
            <a:endParaRPr lang="en-US" sz="2000" b="1" dirty="0"/>
          </a:p>
        </p:txBody>
      </p:sp>
    </p:spTree>
    <p:extLst>
      <p:ext uri="{BB962C8B-B14F-4D97-AF65-F5344CB8AC3E}">
        <p14:creationId xmlns:p14="http://schemas.microsoft.com/office/powerpoint/2010/main" val="2747402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Describing circular motion</a:t>
            </a:r>
            <a:endParaRPr lang="en-US" dirty="0"/>
          </a:p>
        </p:txBody>
      </p:sp>
      <p:sp>
        <p:nvSpPr>
          <p:cNvPr id="3" name="Content Placeholder 2"/>
          <p:cNvSpPr>
            <a:spLocks noGrp="1"/>
          </p:cNvSpPr>
          <p:nvPr>
            <p:ph idx="1"/>
          </p:nvPr>
        </p:nvSpPr>
        <p:spPr>
          <a:xfrm>
            <a:off x="739318" y="2592532"/>
            <a:ext cx="6578699" cy="3416300"/>
          </a:xfrm>
        </p:spPr>
        <p:txBody>
          <a:bodyPr>
            <a:normAutofit fontScale="92500" lnSpcReduction="20000"/>
          </a:bodyPr>
          <a:lstStyle/>
          <a:p>
            <a:r>
              <a:rPr lang="en-US" sz="2400" b="1" dirty="0" smtClean="0"/>
              <a:t>For circular motion that is less than one cycle, it’s often useful to describe the relative amount of travel around the circle as a number of </a:t>
            </a:r>
            <a:r>
              <a:rPr lang="en-US" sz="2400" b="1" u="sng" dirty="0" smtClean="0"/>
              <a:t>radians</a:t>
            </a:r>
            <a:r>
              <a:rPr lang="en-US" sz="2400" b="1" dirty="0" smtClean="0"/>
              <a:t>, </a:t>
            </a:r>
            <a:r>
              <a:rPr lang="en-US" sz="2400" b="1" dirty="0" smtClean="0">
                <a:sym typeface="Euclid Symbol" panose="05050102010706020507" pitchFamily="18" charset="2"/>
              </a:rPr>
              <a:t>. This is called the </a:t>
            </a:r>
            <a:r>
              <a:rPr lang="en-US" sz="2400" b="1" u="sng" dirty="0" smtClean="0">
                <a:sym typeface="Euclid Symbol" panose="05050102010706020507" pitchFamily="18" charset="2"/>
              </a:rPr>
              <a:t>angular displacement</a:t>
            </a:r>
            <a:r>
              <a:rPr lang="en-US" sz="2400" b="1" dirty="0" smtClean="0">
                <a:sym typeface="Euclid Symbol" panose="05050102010706020507" pitchFamily="18" charset="2"/>
              </a:rPr>
              <a:t>.</a:t>
            </a:r>
          </a:p>
          <a:p>
            <a:pPr lvl="1"/>
            <a:r>
              <a:rPr lang="en-US" sz="2000" b="1" dirty="0" smtClean="0">
                <a:sym typeface="Euclid Symbol" panose="05050102010706020507" pitchFamily="18" charset="2"/>
              </a:rPr>
              <a:t> may be positive, negative, or 0. (+ x axis)</a:t>
            </a:r>
          </a:p>
          <a:p>
            <a:r>
              <a:rPr lang="en-US" sz="2400" b="1" dirty="0" smtClean="0">
                <a:sym typeface="Euclid Symbol" panose="05050102010706020507" pitchFamily="18" charset="2"/>
              </a:rPr>
              <a:t>The </a:t>
            </a:r>
            <a:r>
              <a:rPr lang="en-US" sz="2400" b="1" u="sng" dirty="0" smtClean="0">
                <a:sym typeface="Euclid Symbol" panose="05050102010706020507" pitchFamily="18" charset="2"/>
              </a:rPr>
              <a:t>angular speed</a:t>
            </a:r>
            <a:r>
              <a:rPr lang="en-US" sz="2400" b="1" dirty="0" smtClean="0">
                <a:sym typeface="Euclid Symbol" panose="05050102010706020507" pitchFamily="18" charset="2"/>
              </a:rPr>
              <a:t>, </a:t>
            </a:r>
            <a:r>
              <a:rPr lang="en-US" sz="3500" b="1" dirty="0" smtClean="0">
                <a:sym typeface="Euclid Symbol" panose="05050102010706020507" pitchFamily="18" charset="2"/>
              </a:rPr>
              <a:t></a:t>
            </a:r>
            <a:r>
              <a:rPr lang="en-US" sz="2400" b="1" dirty="0" smtClean="0">
                <a:sym typeface="Euclid Symbol" panose="05050102010706020507" pitchFamily="18" charset="2"/>
              </a:rPr>
              <a:t>, is /t.</a:t>
            </a:r>
          </a:p>
          <a:p>
            <a:r>
              <a:rPr lang="en-US" sz="2400" b="1" dirty="0" smtClean="0">
                <a:sym typeface="Euclid Symbol" panose="05050102010706020507" pitchFamily="18" charset="2"/>
              </a:rPr>
              <a:t> Relationship between circular and linear quantities:        v = r</a:t>
            </a:r>
            <a:r>
              <a:rPr lang="en-US" sz="3500" b="1" dirty="0" smtClean="0">
                <a:sym typeface="Euclid Symbol" panose="05050102010706020507" pitchFamily="18" charset="2"/>
              </a:rPr>
              <a:t></a:t>
            </a:r>
            <a:r>
              <a:rPr lang="en-US" sz="2400" b="1" dirty="0" smtClean="0">
                <a:sym typeface="Euclid Symbol" panose="05050102010706020507" pitchFamily="18" charset="2"/>
              </a:rPr>
              <a:t> 	 and   </a:t>
            </a:r>
            <a:r>
              <a:rPr lang="en-US" sz="2400" b="1" dirty="0">
                <a:sym typeface="Euclid Symbol" panose="05050102010706020507" pitchFamily="18" charset="2"/>
              </a:rPr>
              <a:t>s</a:t>
            </a:r>
            <a:r>
              <a:rPr lang="en-US" sz="2400" b="1" dirty="0" smtClean="0">
                <a:sym typeface="Euclid Symbol" panose="05050102010706020507" pitchFamily="18" charset="2"/>
              </a:rPr>
              <a:t> = </a:t>
            </a:r>
            <a:r>
              <a:rPr lang="en-US" sz="2400" b="1" dirty="0">
                <a:sym typeface="Euclid Symbol" panose="05050102010706020507" pitchFamily="18" charset="2"/>
              </a:rPr>
              <a:t>r </a:t>
            </a:r>
            <a:r>
              <a:rPr lang="en-US" sz="2000" b="1" dirty="0" smtClean="0">
                <a:sym typeface="Euclid Symbol" panose="05050102010706020507" pitchFamily="18" charset="2"/>
              </a:rPr>
              <a:t>		</a:t>
            </a:r>
          </a:p>
          <a:p>
            <a:endParaRPr lang="en-US" sz="2000" b="1" dirty="0"/>
          </a:p>
        </p:txBody>
      </p:sp>
      <p:pic>
        <p:nvPicPr>
          <p:cNvPr id="4" name="Picture 3"/>
          <p:cNvPicPr>
            <a:picLocks noChangeAspect="1"/>
          </p:cNvPicPr>
          <p:nvPr/>
        </p:nvPicPr>
        <p:blipFill rotWithShape="1">
          <a:blip r:embed="rId3"/>
          <a:srcRect l="48769" t="53761" r="25979" b="17425"/>
          <a:stretch/>
        </p:blipFill>
        <p:spPr>
          <a:xfrm>
            <a:off x="7530847" y="2621560"/>
            <a:ext cx="4305525" cy="2762035"/>
          </a:xfrm>
          <a:prstGeom prst="rect">
            <a:avLst/>
          </a:prstGeom>
        </p:spPr>
      </p:pic>
    </p:spTree>
    <p:extLst>
      <p:ext uri="{BB962C8B-B14F-4D97-AF65-F5344CB8AC3E}">
        <p14:creationId xmlns:p14="http://schemas.microsoft.com/office/powerpoint/2010/main" val="1727033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Describing circular motion</a:t>
            </a:r>
            <a:endParaRPr lang="en-US" dirty="0"/>
          </a:p>
        </p:txBody>
      </p:sp>
      <p:sp>
        <p:nvSpPr>
          <p:cNvPr id="3" name="Content Placeholder 2"/>
          <p:cNvSpPr>
            <a:spLocks noGrp="1"/>
          </p:cNvSpPr>
          <p:nvPr>
            <p:ph idx="1"/>
          </p:nvPr>
        </p:nvSpPr>
        <p:spPr>
          <a:xfrm>
            <a:off x="1154954" y="2603500"/>
            <a:ext cx="10416361" cy="3416300"/>
          </a:xfrm>
        </p:spPr>
        <p:txBody>
          <a:bodyPr>
            <a:noAutofit/>
          </a:bodyPr>
          <a:lstStyle/>
          <a:p>
            <a:r>
              <a:rPr lang="en-US" sz="2400" b="1" dirty="0" smtClean="0"/>
              <a:t>Three time-based measures of rate of circular motion:</a:t>
            </a:r>
          </a:p>
          <a:p>
            <a:r>
              <a:rPr lang="en-US" sz="2400" b="1" u="sng" dirty="0" smtClean="0"/>
              <a:t>Period, T</a:t>
            </a:r>
            <a:r>
              <a:rPr lang="en-US" sz="2400" b="1" dirty="0" smtClean="0"/>
              <a:t>  in seconds  = length required for one complete revolutions.</a:t>
            </a:r>
          </a:p>
          <a:p>
            <a:r>
              <a:rPr lang="en-US" sz="2400" b="1" u="sng" dirty="0" smtClean="0"/>
              <a:t>Frequency, f</a:t>
            </a:r>
            <a:r>
              <a:rPr lang="en-US" sz="2400" b="1" dirty="0" smtClean="0"/>
              <a:t>, in Hertz (Hz) = number of cycles per second.</a:t>
            </a:r>
          </a:p>
          <a:p>
            <a:r>
              <a:rPr lang="en-US" sz="2400" b="1" u="sng" dirty="0" smtClean="0"/>
              <a:t>Angular frequency, </a:t>
            </a:r>
            <a:r>
              <a:rPr lang="en-US" sz="2400" b="1" u="sng" dirty="0" smtClean="0">
                <a:sym typeface="Euclid Symbol" panose="05050102010706020507" pitchFamily="18" charset="2"/>
              </a:rPr>
              <a:t></a:t>
            </a:r>
            <a:r>
              <a:rPr lang="en-US" sz="2400" b="1" dirty="0" smtClean="0">
                <a:sym typeface="Euclid Symbol" panose="05050102010706020507" pitchFamily="18" charset="2"/>
              </a:rPr>
              <a:t>,  in rad/s </a:t>
            </a:r>
          </a:p>
          <a:p>
            <a:r>
              <a:rPr lang="en-US" sz="2400" b="1" dirty="0">
                <a:sym typeface="Euclid Symbol" panose="05050102010706020507" pitchFamily="18" charset="2"/>
              </a:rPr>
              <a:t>f</a:t>
            </a:r>
            <a:r>
              <a:rPr lang="en-US" sz="2400" b="1" dirty="0" smtClean="0">
                <a:sym typeface="Euclid Symbol" panose="05050102010706020507" pitchFamily="18" charset="2"/>
              </a:rPr>
              <a:t> = 1/T   		</a:t>
            </a:r>
            <a:r>
              <a:rPr lang="en-US" sz="2400" b="1" dirty="0">
                <a:sym typeface="Euclid Symbol" panose="05050102010706020507" pitchFamily="18" charset="2"/>
              </a:rPr>
              <a:t> </a:t>
            </a:r>
            <a:r>
              <a:rPr lang="en-US" sz="2400" b="1" dirty="0" smtClean="0">
                <a:sym typeface="Euclid Symbol" panose="05050102010706020507" pitchFamily="18" charset="2"/>
              </a:rPr>
              <a:t> = 2f		</a:t>
            </a:r>
            <a:r>
              <a:rPr lang="en-US" sz="2400" b="1" dirty="0">
                <a:sym typeface="Euclid Symbol" panose="05050102010706020507" pitchFamily="18" charset="2"/>
              </a:rPr>
              <a:t> </a:t>
            </a:r>
            <a:r>
              <a:rPr lang="en-US" sz="2400" b="1" dirty="0" smtClean="0">
                <a:sym typeface="Euclid Symbol" panose="05050102010706020507" pitchFamily="18" charset="2"/>
              </a:rPr>
              <a:t> = 2/T 		If you know one, you know all three.</a:t>
            </a:r>
            <a:endParaRPr lang="en-US" sz="2400" b="1" dirty="0"/>
          </a:p>
        </p:txBody>
      </p:sp>
    </p:spTree>
    <p:extLst>
      <p:ext uri="{BB962C8B-B14F-4D97-AF65-F5344CB8AC3E}">
        <p14:creationId xmlns:p14="http://schemas.microsoft.com/office/powerpoint/2010/main" val="3925165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a:xfrm>
            <a:off x="1154954" y="2603500"/>
            <a:ext cx="9950849" cy="3416300"/>
          </a:xfrm>
        </p:spPr>
        <p:txBody>
          <a:bodyPr>
            <a:noAutofit/>
          </a:bodyPr>
          <a:lstStyle/>
          <a:p>
            <a:r>
              <a:rPr lang="en-US" sz="2400" b="1" dirty="0" smtClean="0"/>
              <a:t>A fly sitting on the edge of a 0.40 m diameter flywheel that is rotating with a period of 2.3 seconds. </a:t>
            </a:r>
          </a:p>
          <a:p>
            <a:r>
              <a:rPr lang="en-US" sz="2400" b="1" dirty="0" smtClean="0"/>
              <a:t>A) What is the frequency of the fly’s motion?</a:t>
            </a:r>
          </a:p>
          <a:p>
            <a:r>
              <a:rPr lang="en-US" sz="2400" b="1" dirty="0" smtClean="0"/>
              <a:t>B) What is the angular frequency?</a:t>
            </a:r>
          </a:p>
          <a:p>
            <a:r>
              <a:rPr lang="en-US" sz="2400" b="1" dirty="0" smtClean="0"/>
              <a:t>C) What is the fly’s velocity?</a:t>
            </a:r>
          </a:p>
          <a:p>
            <a:r>
              <a:rPr lang="en-US" sz="2400" b="1" dirty="0" smtClean="0"/>
              <a:t>D) What angle (in radians) does the fly travel in 10 seconds?</a:t>
            </a:r>
          </a:p>
          <a:p>
            <a:r>
              <a:rPr lang="en-US" sz="2400" b="1" dirty="0" smtClean="0"/>
              <a:t>E) How far does the fly travel in 10 seconds?</a:t>
            </a:r>
            <a:endParaRPr lang="en-US" sz="2400" b="1" dirty="0"/>
          </a:p>
        </p:txBody>
      </p:sp>
    </p:spTree>
    <p:extLst>
      <p:ext uri="{BB962C8B-B14F-4D97-AF65-F5344CB8AC3E}">
        <p14:creationId xmlns:p14="http://schemas.microsoft.com/office/powerpoint/2010/main" val="2736899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Centripetal acceleration</a:t>
            </a:r>
            <a:endParaRPr lang="en-US" dirty="0"/>
          </a:p>
        </p:txBody>
      </p:sp>
      <p:sp>
        <p:nvSpPr>
          <p:cNvPr id="3" name="Content Placeholder 2"/>
          <p:cNvSpPr>
            <a:spLocks noGrp="1"/>
          </p:cNvSpPr>
          <p:nvPr>
            <p:ph idx="1"/>
          </p:nvPr>
        </p:nvSpPr>
        <p:spPr>
          <a:xfrm>
            <a:off x="1154955" y="2603500"/>
            <a:ext cx="7262803" cy="3416300"/>
          </a:xfrm>
        </p:spPr>
        <p:txBody>
          <a:bodyPr>
            <a:normAutofit lnSpcReduction="10000"/>
          </a:bodyPr>
          <a:lstStyle/>
          <a:p>
            <a:r>
              <a:rPr lang="en-US" sz="2400" b="1" dirty="0" smtClean="0"/>
              <a:t>Even though the </a:t>
            </a:r>
            <a:r>
              <a:rPr lang="en-US" sz="2400" b="1" u="sng" dirty="0" smtClean="0"/>
              <a:t>speed </a:t>
            </a:r>
            <a:r>
              <a:rPr lang="en-US" sz="2400" b="1" dirty="0" smtClean="0"/>
              <a:t>of circular motion is </a:t>
            </a:r>
            <a:r>
              <a:rPr lang="en-US" sz="2400" b="1" u="sng" dirty="0" smtClean="0"/>
              <a:t>constant</a:t>
            </a:r>
            <a:r>
              <a:rPr lang="en-US" sz="2400" b="1" dirty="0" smtClean="0"/>
              <a:t>, the velocity is always changing because the </a:t>
            </a:r>
            <a:r>
              <a:rPr lang="en-US" sz="2400" b="1" u="sng" dirty="0" smtClean="0"/>
              <a:t>direction</a:t>
            </a:r>
            <a:r>
              <a:rPr lang="en-US" sz="2400" b="1" dirty="0" smtClean="0"/>
              <a:t> of the motion is always </a:t>
            </a:r>
            <a:r>
              <a:rPr lang="en-US" sz="2400" b="1" u="sng" dirty="0" smtClean="0"/>
              <a:t>changing</a:t>
            </a:r>
            <a:r>
              <a:rPr lang="en-US" sz="2400" b="1" dirty="0" smtClean="0"/>
              <a:t>. </a:t>
            </a:r>
          </a:p>
          <a:p>
            <a:r>
              <a:rPr lang="en-US" sz="2400" b="1" dirty="0" smtClean="0"/>
              <a:t>A </a:t>
            </a:r>
            <a:r>
              <a:rPr lang="en-US" sz="2400" b="1" u="sng" dirty="0" smtClean="0"/>
              <a:t>changing velocity indicates an acceleration</a:t>
            </a:r>
            <a:r>
              <a:rPr lang="en-US" sz="2400" b="1" dirty="0" smtClean="0"/>
              <a:t>. The </a:t>
            </a:r>
            <a:r>
              <a:rPr lang="en-US" sz="2400" b="1" u="sng" dirty="0" smtClean="0"/>
              <a:t>centripetal acceleration </a:t>
            </a:r>
            <a:r>
              <a:rPr lang="en-US" sz="2400" b="1" dirty="0" smtClean="0"/>
              <a:t>always points </a:t>
            </a:r>
            <a:r>
              <a:rPr lang="en-US" sz="2400" b="1" u="sng" dirty="0" smtClean="0"/>
              <a:t>toward the center </a:t>
            </a:r>
            <a:r>
              <a:rPr lang="en-US" sz="2400" b="1" dirty="0" smtClean="0"/>
              <a:t>of curvature. It is “center seeking”.</a:t>
            </a:r>
          </a:p>
          <a:p>
            <a:r>
              <a:rPr lang="en-US" sz="2400" b="1" dirty="0" smtClean="0"/>
              <a:t>Centrifugal acceleration does not exist</a:t>
            </a:r>
            <a:endParaRPr lang="en-US" sz="2400" b="1"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32614"/>
          <a:stretch/>
        </p:blipFill>
        <p:spPr>
          <a:xfrm>
            <a:off x="8293773" y="2433212"/>
            <a:ext cx="3019990" cy="3060615"/>
          </a:xfrm>
          <a:prstGeom prst="rect">
            <a:avLst/>
          </a:prstGeom>
        </p:spPr>
      </p:pic>
    </p:spTree>
    <p:extLst>
      <p:ext uri="{BB962C8B-B14F-4D97-AF65-F5344CB8AC3E}">
        <p14:creationId xmlns:p14="http://schemas.microsoft.com/office/powerpoint/2010/main" val="1331712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Centripetal acceleration</a:t>
            </a:r>
            <a:endParaRPr lang="en-US" dirty="0"/>
          </a:p>
        </p:txBody>
      </p:sp>
      <p:sp>
        <p:nvSpPr>
          <p:cNvPr id="3" name="Content Placeholder 2"/>
          <p:cNvSpPr>
            <a:spLocks noGrp="1"/>
          </p:cNvSpPr>
          <p:nvPr>
            <p:ph idx="1"/>
          </p:nvPr>
        </p:nvSpPr>
        <p:spPr>
          <a:xfrm>
            <a:off x="1154956" y="2603500"/>
            <a:ext cx="6126994" cy="3416300"/>
          </a:xfrm>
        </p:spPr>
        <p:txBody>
          <a:bodyPr>
            <a:normAutofit/>
          </a:bodyPr>
          <a:lstStyle/>
          <a:p>
            <a:r>
              <a:rPr lang="en-US" sz="2800" b="1" dirty="0" smtClean="0"/>
              <a:t>Centripetal acceleration is </a:t>
            </a:r>
            <a:r>
              <a:rPr lang="en-US" sz="2800" b="1" u="sng" dirty="0" smtClean="0"/>
              <a:t>perpendicular to the velocity </a:t>
            </a:r>
            <a:r>
              <a:rPr lang="en-US" sz="2800" b="1" dirty="0" smtClean="0"/>
              <a:t>of the object moving in a circular path. </a:t>
            </a:r>
          </a:p>
          <a:p>
            <a:r>
              <a:rPr lang="en-US" sz="2800" b="1" dirty="0" smtClean="0"/>
              <a:t>The magnitude of the centripetal acceleration is </a:t>
            </a:r>
            <a:r>
              <a:rPr lang="en-US" sz="3600" b="1" dirty="0" smtClean="0"/>
              <a:t>a</a:t>
            </a:r>
            <a:r>
              <a:rPr lang="en-US" sz="3600" b="1" baseline="-25000" dirty="0" smtClean="0"/>
              <a:t>c</a:t>
            </a:r>
            <a:r>
              <a:rPr lang="en-US" sz="3600" b="1" dirty="0" smtClean="0"/>
              <a:t>=v</a:t>
            </a:r>
            <a:r>
              <a:rPr lang="en-US" sz="3600" b="1" baseline="30000" dirty="0" smtClean="0"/>
              <a:t>2</a:t>
            </a:r>
            <a:r>
              <a:rPr lang="en-US" sz="3600" b="1" dirty="0" smtClean="0"/>
              <a:t>/r</a:t>
            </a:r>
            <a:endParaRPr lang="en-US" sz="3600" b="1"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32614"/>
          <a:stretch/>
        </p:blipFill>
        <p:spPr>
          <a:xfrm>
            <a:off x="8293773" y="2433212"/>
            <a:ext cx="3019990" cy="3060615"/>
          </a:xfrm>
          <a:prstGeom prst="rect">
            <a:avLst/>
          </a:prstGeom>
        </p:spPr>
      </p:pic>
    </p:spTree>
    <p:extLst>
      <p:ext uri="{BB962C8B-B14F-4D97-AF65-F5344CB8AC3E}">
        <p14:creationId xmlns:p14="http://schemas.microsoft.com/office/powerpoint/2010/main" val="1806646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problems</a:t>
            </a:r>
            <a:endParaRPr lang="en-US" dirty="0"/>
          </a:p>
        </p:txBody>
      </p:sp>
      <p:sp>
        <p:nvSpPr>
          <p:cNvPr id="3" name="Content Placeholder 2"/>
          <p:cNvSpPr>
            <a:spLocks noGrp="1"/>
          </p:cNvSpPr>
          <p:nvPr>
            <p:ph idx="1"/>
          </p:nvPr>
        </p:nvSpPr>
        <p:spPr/>
        <p:txBody>
          <a:bodyPr>
            <a:normAutofit/>
          </a:bodyPr>
          <a:lstStyle/>
          <a:p>
            <a:r>
              <a:rPr lang="en-US" sz="2400" b="1" dirty="0" smtClean="0"/>
              <a:t>Determine the centripetal acceleration for our fly from the previous problem.</a:t>
            </a:r>
          </a:p>
          <a:p>
            <a:pPr marL="0" indent="0">
              <a:buNone/>
            </a:pPr>
            <a:endParaRPr lang="en-US" sz="2400" b="1" dirty="0"/>
          </a:p>
          <a:p>
            <a:r>
              <a:rPr lang="en-US" sz="2400" b="1" dirty="0"/>
              <a:t>A 0.50-kilogram object moves in a horizontal circular path with </a:t>
            </a:r>
            <a:r>
              <a:rPr lang="en-US" sz="2400" b="1" dirty="0" smtClean="0"/>
              <a:t>a radius </a:t>
            </a:r>
            <a:r>
              <a:rPr lang="en-US" sz="2400" b="1" dirty="0"/>
              <a:t>of 0.25 meter at a constant speed of 4.0 meters per </a:t>
            </a:r>
            <a:r>
              <a:rPr lang="en-US" sz="2400" b="1" dirty="0" smtClean="0"/>
              <a:t>second. What </a:t>
            </a:r>
            <a:r>
              <a:rPr lang="en-US" sz="2400" b="1" dirty="0"/>
              <a:t>is the magnitude of the object’s acceleration?</a:t>
            </a:r>
            <a:endParaRPr lang="en-US" sz="2800" b="1" dirty="0" smtClean="0"/>
          </a:p>
          <a:p>
            <a:endParaRPr lang="en-US" sz="2000" b="1" dirty="0"/>
          </a:p>
        </p:txBody>
      </p:sp>
    </p:spTree>
    <p:extLst>
      <p:ext uri="{BB962C8B-B14F-4D97-AF65-F5344CB8AC3E}">
        <p14:creationId xmlns:p14="http://schemas.microsoft.com/office/powerpoint/2010/main" val="215501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Centripetal force</a:t>
            </a:r>
            <a:endParaRPr lang="en-US" dirty="0"/>
          </a:p>
        </p:txBody>
      </p:sp>
      <p:sp>
        <p:nvSpPr>
          <p:cNvPr id="3" name="Content Placeholder 2"/>
          <p:cNvSpPr>
            <a:spLocks noGrp="1"/>
          </p:cNvSpPr>
          <p:nvPr>
            <p:ph idx="1"/>
          </p:nvPr>
        </p:nvSpPr>
        <p:spPr>
          <a:xfrm>
            <a:off x="1154955" y="2603500"/>
            <a:ext cx="10033976" cy="3416300"/>
          </a:xfrm>
        </p:spPr>
        <p:txBody>
          <a:bodyPr>
            <a:normAutofit/>
          </a:bodyPr>
          <a:lstStyle/>
          <a:p>
            <a:r>
              <a:rPr lang="en-US" sz="2400" b="1" dirty="0" smtClean="0"/>
              <a:t>Newton’s second law for circular motion. F</a:t>
            </a:r>
            <a:r>
              <a:rPr lang="en-US" sz="2400" b="1" baseline="-25000" dirty="0" smtClean="0"/>
              <a:t>c</a:t>
            </a:r>
            <a:r>
              <a:rPr lang="en-US" sz="2400" b="1" dirty="0" smtClean="0"/>
              <a:t> = ma</a:t>
            </a:r>
            <a:r>
              <a:rPr lang="en-US" sz="2400" b="1" baseline="-25000" dirty="0" smtClean="0"/>
              <a:t>c</a:t>
            </a:r>
            <a:r>
              <a:rPr lang="en-US" sz="2400" b="1" dirty="0" smtClean="0"/>
              <a:t> = mv</a:t>
            </a:r>
            <a:r>
              <a:rPr lang="en-US" sz="2400" b="1" baseline="30000" dirty="0" smtClean="0"/>
              <a:t>2</a:t>
            </a:r>
            <a:r>
              <a:rPr lang="en-US" sz="2400" b="1" dirty="0" smtClean="0"/>
              <a:t>/</a:t>
            </a:r>
            <a:r>
              <a:rPr lang="en-US" sz="2400" b="1" dirty="0"/>
              <a:t>r</a:t>
            </a:r>
            <a:endParaRPr lang="en-US" sz="2400" b="1" dirty="0" smtClean="0"/>
          </a:p>
          <a:p>
            <a:r>
              <a:rPr lang="en-US" sz="2400" b="1" dirty="0" smtClean="0"/>
              <a:t>Note that </a:t>
            </a:r>
            <a:r>
              <a:rPr lang="en-US" sz="2800" b="1" u="sng" dirty="0" smtClean="0"/>
              <a:t>a centripetal force is always a net force</a:t>
            </a:r>
            <a:r>
              <a:rPr lang="en-US" sz="2800" b="1" dirty="0" smtClean="0"/>
              <a:t>.</a:t>
            </a:r>
            <a:r>
              <a:rPr lang="en-US" sz="2400" b="1" dirty="0" smtClean="0"/>
              <a:t> The net force is what causes the circular motion.</a:t>
            </a:r>
          </a:p>
          <a:p>
            <a:r>
              <a:rPr lang="en-US" sz="2400" b="1" dirty="0" smtClean="0"/>
              <a:t>That net force may be a single force, or it may be a vector sum of several forces. </a:t>
            </a:r>
            <a:endParaRPr lang="en-US" sz="2400" b="1" dirty="0"/>
          </a:p>
        </p:txBody>
      </p:sp>
    </p:spTree>
    <p:extLst>
      <p:ext uri="{BB962C8B-B14F-4D97-AF65-F5344CB8AC3E}">
        <p14:creationId xmlns:p14="http://schemas.microsoft.com/office/powerpoint/2010/main" val="8418370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58541</TotalTime>
  <Words>851</Words>
  <Application>Microsoft Office PowerPoint</Application>
  <PresentationFormat>Widescreen</PresentationFormat>
  <Paragraphs>69</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Euclid Extra</vt:lpstr>
      <vt:lpstr>Euclid Symbol</vt:lpstr>
      <vt:lpstr>Wingdings 3</vt:lpstr>
      <vt:lpstr>Ion Boardroom</vt:lpstr>
      <vt:lpstr>Physics 3 – Aug 15, 2019</vt:lpstr>
      <vt:lpstr>Describing circular motion</vt:lpstr>
      <vt:lpstr>Describing circular motion</vt:lpstr>
      <vt:lpstr>Describing circular motion</vt:lpstr>
      <vt:lpstr>Sample problem</vt:lpstr>
      <vt:lpstr>Centripetal acceleration</vt:lpstr>
      <vt:lpstr>Centripetal acceleration</vt:lpstr>
      <vt:lpstr>Sample problems</vt:lpstr>
      <vt:lpstr>Centripetal force</vt:lpstr>
      <vt:lpstr>Sample problem</vt:lpstr>
      <vt:lpstr>Sample problem</vt:lpstr>
      <vt:lpstr>Sample problem</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574</cp:revision>
  <dcterms:created xsi:type="dcterms:W3CDTF">2015-08-11T02:33:52Z</dcterms:created>
  <dcterms:modified xsi:type="dcterms:W3CDTF">2019-08-15T17:02:40Z</dcterms:modified>
</cp:coreProperties>
</file>